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8229600" cx="14630400"/>
  <p:notesSz cx="8229600" cy="14630400"/>
  <p:embeddedFontLst>
    <p:embeddedFont>
      <p:font typeface="Funnel Sans"/>
      <p:regular r:id="rId22"/>
      <p:bold r:id="rId23"/>
      <p:italic r:id="rId24"/>
      <p:boldItalic r:id="rId25"/>
    </p:embeddedFont>
    <p:embeddedFont>
      <p:font typeface="Mona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FunnelSans-regular.fntdata"/><Relationship Id="rId21" Type="http://schemas.openxmlformats.org/officeDocument/2006/relationships/slide" Target="slides/slide17.xml"/><Relationship Id="rId24" Type="http://schemas.openxmlformats.org/officeDocument/2006/relationships/font" Target="fonts/FunnelSans-italic.fntdata"/><Relationship Id="rId23" Type="http://schemas.openxmlformats.org/officeDocument/2006/relationships/font" Target="fonts/Funnel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aSans-regular.fntdata"/><Relationship Id="rId25" Type="http://schemas.openxmlformats.org/officeDocument/2006/relationships/font" Target="fonts/FunnelSans-boldItalic.fntdata"/><Relationship Id="rId28" Type="http://schemas.openxmlformats.org/officeDocument/2006/relationships/font" Target="fonts/MonaSans-italic.fntdata"/><Relationship Id="rId27" Type="http://schemas.openxmlformats.org/officeDocument/2006/relationships/font" Target="fonts/Mona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a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6 master">
  <p:cSld name="Slide 16 mast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" name="Google Shape;7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7 master">
  <p:cSld name="Slide 17 mast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" name="Google Shape;7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7" name="Google Shape;7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4450"/>
              <a:buFont typeface="Mona Sans"/>
              <a:buNone/>
            </a:pPr>
            <a:r>
              <a:rPr b="0" i="0" lang="en-US" sz="44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Distributed Locking Explained</a:t>
            </a:r>
            <a:endParaRPr b="0" i="0" sz="4450" u="none" cap="none" strike="noStrike"/>
          </a:p>
        </p:txBody>
      </p:sp>
      <p:sp>
        <p:nvSpPr>
          <p:cNvPr id="86" name="Google Shape;86;p20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A Practical Guide for System Architects and Backend Engineers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/>
          <p:nvPr/>
        </p:nvSpPr>
        <p:spPr>
          <a:xfrm>
            <a:off x="793790" y="85320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4450"/>
              <a:buFont typeface="Mona Sans"/>
              <a:buNone/>
            </a:pPr>
            <a:r>
              <a:rPr b="0" i="0" lang="en-US" sz="44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Fencing token</a:t>
            </a:r>
            <a:endParaRPr b="0" i="0" sz="4450" u="none" cap="none" strike="noStrike"/>
          </a:p>
        </p:txBody>
      </p:sp>
      <p:pic>
        <p:nvPicPr>
          <p:cNvPr descr="preencoded.png" id="196" name="Google Shape;19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015609"/>
            <a:ext cx="13042821" cy="47427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/>
          <p:nvPr/>
        </p:nvSpPr>
        <p:spPr>
          <a:xfrm>
            <a:off x="793790" y="701349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>
            <a:off x="710922" y="559118"/>
            <a:ext cx="5078135" cy="634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3950"/>
              <a:buFont typeface="Mona Sans"/>
              <a:buNone/>
            </a:pPr>
            <a:r>
              <a:rPr b="0" i="0" lang="en-US" sz="39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Problem 3: Redis fail</a:t>
            </a:r>
            <a:endParaRPr b="0" i="0" sz="3950" u="none" cap="none" strike="noStrike"/>
          </a:p>
        </p:txBody>
      </p:sp>
      <p:sp>
        <p:nvSpPr>
          <p:cNvPr id="204" name="Google Shape;204;p30"/>
          <p:cNvSpPr/>
          <p:nvPr/>
        </p:nvSpPr>
        <p:spPr>
          <a:xfrm>
            <a:off x="710922" y="1600081"/>
            <a:ext cx="13208556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SzPts val="1550"/>
              <a:buFont typeface="Arial"/>
              <a:buNone/>
            </a:pPr>
            <a:r>
              <a:t/>
            </a:r>
            <a:endParaRPr b="0" i="0" sz="1550" u="none" cap="none" strike="noStrike"/>
          </a:p>
        </p:txBody>
      </p:sp>
      <p:sp>
        <p:nvSpPr>
          <p:cNvPr id="205" name="Google Shape;205;p30"/>
          <p:cNvSpPr/>
          <p:nvPr/>
        </p:nvSpPr>
        <p:spPr>
          <a:xfrm>
            <a:off x="710922" y="2336244"/>
            <a:ext cx="2793444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550"/>
              <a:buFont typeface="Funnel Sans"/>
              <a:buNone/>
            </a:pPr>
            <a:r>
              <a:rPr b="0" i="0" lang="en-US" sz="15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Async Replication ?</a:t>
            </a:r>
            <a:endParaRPr b="0" i="0" sz="1550" u="none" cap="none" strike="noStrike"/>
          </a:p>
        </p:txBody>
      </p:sp>
      <p:pic>
        <p:nvPicPr>
          <p:cNvPr descr="preencoded.png" id="206" name="Google Shape;20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922" y="2889647"/>
            <a:ext cx="2767608" cy="124408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/>
          <p:nvPr/>
        </p:nvSpPr>
        <p:spPr>
          <a:xfrm>
            <a:off x="4007525" y="2336244"/>
            <a:ext cx="9919573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550"/>
              <a:buFont typeface="Funnel Sans"/>
              <a:buNone/>
            </a:pPr>
            <a:r>
              <a:rPr b="0" i="0" lang="en-US" sz="15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Two instance could obtain the same lock:</a:t>
            </a:r>
            <a:endParaRPr b="0" i="0" sz="1550" u="none" cap="none" strike="noStrike"/>
          </a:p>
        </p:txBody>
      </p:sp>
      <p:pic>
        <p:nvPicPr>
          <p:cNvPr descr="preencoded.png" id="208" name="Google Shape;20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7525" y="2889647"/>
            <a:ext cx="5205174" cy="349127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/>
          <p:nvPr/>
        </p:nvSpPr>
        <p:spPr>
          <a:xfrm>
            <a:off x="4007525" y="6609398"/>
            <a:ext cx="9919573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SzPts val="1550"/>
              <a:buFont typeface="Arial"/>
              <a:buNone/>
            </a:pPr>
            <a:r>
              <a:t/>
            </a:r>
            <a:endParaRPr b="0" i="0" sz="1550" u="none" cap="none" strike="noStrike"/>
          </a:p>
        </p:txBody>
      </p:sp>
      <p:sp>
        <p:nvSpPr>
          <p:cNvPr id="210" name="Google Shape;210;p30"/>
          <p:cNvSpPr/>
          <p:nvPr/>
        </p:nvSpPr>
        <p:spPr>
          <a:xfrm>
            <a:off x="710922" y="7345561"/>
            <a:ext cx="13208556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SzPts val="1550"/>
              <a:buFont typeface="Arial"/>
              <a:buNone/>
            </a:pPr>
            <a:r>
              <a:t/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/>
          <p:nvPr/>
        </p:nvSpPr>
        <p:spPr>
          <a:xfrm>
            <a:off x="793790" y="2857857"/>
            <a:ext cx="6601778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3550"/>
              <a:buFont typeface="Mona Sans"/>
              <a:buNone/>
            </a:pPr>
            <a:r>
              <a:rPr b="0" i="0" lang="en-US" sz="35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Database Pessimistic Locking</a:t>
            </a:r>
            <a:endParaRPr b="0" i="0" sz="3550" u="none" cap="none" strike="noStrike"/>
          </a:p>
        </p:txBody>
      </p:sp>
      <p:sp>
        <p:nvSpPr>
          <p:cNvPr id="217" name="Google Shape;217;p31"/>
          <p:cNvSpPr/>
          <p:nvPr/>
        </p:nvSpPr>
        <p:spPr>
          <a:xfrm>
            <a:off x="793790" y="376499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Our brilliant solution: </a:t>
            </a:r>
            <a:r>
              <a:rPr b="0" i="0" lang="en-US" sz="1750" u="none" cap="none" strike="noStrike">
                <a:solidFill>
                  <a:srgbClr val="52586B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SELECT ... FOR UPDATE</a:t>
            </a:r>
            <a:endParaRPr b="0" i="0" sz="1750" u="none" cap="none" strike="noStrike"/>
          </a:p>
        </p:txBody>
      </p:sp>
      <p:sp>
        <p:nvSpPr>
          <p:cNvPr id="218" name="Google Shape;218;p31"/>
          <p:cNvSpPr/>
          <p:nvPr/>
        </p:nvSpPr>
        <p:spPr>
          <a:xfrm>
            <a:off x="793790" y="4383048"/>
            <a:ext cx="13042821" cy="370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Correctness? </a:t>
            </a:r>
            <a:r>
              <a:rPr b="0" i="0" lang="en-US" sz="1750" u="none" cap="none" strike="noStrike">
                <a:solidFill>
                  <a:srgbClr val="000000"/>
                </a:solidFill>
                <a:latin typeface="Funnel Sans"/>
                <a:ea typeface="Funnel Sans"/>
                <a:cs typeface="Funnel Sans"/>
                <a:sym typeface="Funnel Sans"/>
              </a:rPr>
              <a:t>✅</a:t>
            </a:r>
            <a:r>
              <a:rPr b="0" i="0" lang="en-US" sz="1750" u="none" cap="none" strike="noStrike">
                <a:solidFill>
                  <a:srgbClr val="373B48"/>
                </a:solidFill>
                <a:latin typeface="Funnel Sans"/>
                <a:ea typeface="Funnel Sans"/>
                <a:cs typeface="Funnel Sans"/>
                <a:sym typeface="Funnel Sans"/>
              </a:rPr>
              <a:t> Absolutely!</a:t>
            </a:r>
            <a:endParaRPr b="0" i="0" sz="1750" u="none" cap="none" strike="noStrike"/>
          </a:p>
        </p:txBody>
      </p:sp>
      <p:sp>
        <p:nvSpPr>
          <p:cNvPr id="219" name="Google Shape;219;p31"/>
          <p:cNvSpPr/>
          <p:nvPr/>
        </p:nvSpPr>
        <p:spPr>
          <a:xfrm>
            <a:off x="793790" y="500872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But then, the performance hit and </a:t>
            </a:r>
            <a:r>
              <a:rPr b="0" i="0" lang="en-US" sz="1750" u="none" cap="none" strike="noStrike">
                <a:solidFill>
                  <a:srgbClr val="373B48"/>
                </a:solidFill>
                <a:latin typeface="Funnel Sans"/>
                <a:ea typeface="Funnel Sans"/>
                <a:cs typeface="Funnel Sans"/>
                <a:sym typeface="Funnel Sans"/>
              </a:rPr>
              <a:t>deadlock dance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 began.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5" name="Google Shape;22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/>
          <p:nvPr/>
        </p:nvSpPr>
        <p:spPr>
          <a:xfrm>
            <a:off x="6280190" y="685562"/>
            <a:ext cx="4599146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3550"/>
              <a:buFont typeface="Mona Sans"/>
              <a:buNone/>
            </a:pPr>
            <a:r>
              <a:rPr b="0" i="0" lang="en-US" sz="35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Database Lock Table</a:t>
            </a:r>
            <a:endParaRPr b="0" i="0" sz="3550" u="none" cap="none" strike="noStrike"/>
          </a:p>
        </p:txBody>
      </p:sp>
      <p:sp>
        <p:nvSpPr>
          <p:cNvPr id="227" name="Google Shape;227;p32"/>
          <p:cNvSpPr/>
          <p:nvPr/>
        </p:nvSpPr>
        <p:spPr>
          <a:xfrm>
            <a:off x="6280190" y="1592699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A dedicated lock table + </a:t>
            </a:r>
            <a:r>
              <a:rPr b="0" i="0" lang="en-US" sz="1750" u="none" cap="none" strike="noStrike">
                <a:solidFill>
                  <a:srgbClr val="52586B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INSERT ON CONFLICT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. Works perfectly when you only have 2 parties contending for 2 hot rows forever!</a:t>
            </a:r>
            <a:endParaRPr b="0" i="0" sz="1750" u="none" cap="none" strike="noStrike"/>
          </a:p>
        </p:txBody>
      </p:sp>
      <p:sp>
        <p:nvSpPr>
          <p:cNvPr id="228" name="Google Shape;228;p32"/>
          <p:cNvSpPr/>
          <p:nvPr/>
        </p:nvSpPr>
        <p:spPr>
          <a:xfrm>
            <a:off x="6280190" y="257365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pic>
        <p:nvPicPr>
          <p:cNvPr descr="preencoded.png" id="229" name="Google Shape;22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3191708"/>
            <a:ext cx="5940028" cy="161603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/>
          <p:nvPr/>
        </p:nvSpPr>
        <p:spPr>
          <a:xfrm>
            <a:off x="6280190" y="506289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pic>
        <p:nvPicPr>
          <p:cNvPr descr="preencoded.png" id="231" name="Google Shape;23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90" y="5680948"/>
            <a:ext cx="7556421" cy="1862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/>
          <p:nvPr/>
        </p:nvSpPr>
        <p:spPr>
          <a:xfrm>
            <a:off x="793790" y="899279"/>
            <a:ext cx="4841796" cy="589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3550"/>
              <a:buFont typeface="Mona Sans"/>
              <a:buNone/>
            </a:pPr>
            <a:r>
              <a:rPr b="0" i="0" lang="en-US" sz="35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Apache ZooKeeper </a:t>
            </a:r>
            <a:r>
              <a:rPr b="0" i="0" lang="en-US" sz="3550" u="none" cap="none" strike="noStrike">
                <a:solidFill>
                  <a:srgbClr val="000000"/>
                </a:solidFill>
                <a:latin typeface="Mona Sans"/>
                <a:ea typeface="Mona Sans"/>
                <a:cs typeface="Mona Sans"/>
                <a:sym typeface="Mona Sans"/>
              </a:rPr>
              <a:t>🐘</a:t>
            </a:r>
            <a:endParaRPr b="0" i="0" sz="3550" u="none" cap="none" strike="noStrike"/>
          </a:p>
        </p:txBody>
      </p:sp>
      <p:sp>
        <p:nvSpPr>
          <p:cNvPr id="238" name="Google Shape;238;p33"/>
          <p:cNvSpPr/>
          <p:nvPr/>
        </p:nvSpPr>
        <p:spPr>
          <a:xfrm>
            <a:off x="793790" y="194274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Our mighty elephant, </a:t>
            </a:r>
            <a:r>
              <a:rPr b="0" i="0" lang="en-US" sz="1750" u="none" cap="none" strike="noStrike">
                <a:solidFill>
                  <a:srgbClr val="373B48"/>
                </a:solidFill>
                <a:latin typeface="Funnel Sans"/>
                <a:ea typeface="Funnel Sans"/>
                <a:cs typeface="Funnel Sans"/>
                <a:sym typeface="Funnel Sans"/>
              </a:rPr>
              <a:t>ZooKeeper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 (or its cousin etcd), to the rescue!</a:t>
            </a:r>
            <a:endParaRPr b="0" i="0" sz="1750" u="none" cap="none" strike="noStrike"/>
          </a:p>
        </p:txBody>
      </p:sp>
      <p:sp>
        <p:nvSpPr>
          <p:cNvPr id="239" name="Google Shape;239;p33"/>
          <p:cNvSpPr/>
          <p:nvPr/>
        </p:nvSpPr>
        <p:spPr>
          <a:xfrm>
            <a:off x="793790" y="276486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It uses </a:t>
            </a:r>
            <a:r>
              <a:rPr b="1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ephemeral sequential nodes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:</a:t>
            </a:r>
            <a:endParaRPr b="0" i="0" sz="1750" u="none" cap="none" strike="noStrike"/>
          </a:p>
        </p:txBody>
      </p:sp>
      <p:sp>
        <p:nvSpPr>
          <p:cNvPr id="240" name="Google Shape;240;p33"/>
          <p:cNvSpPr/>
          <p:nvPr/>
        </p:nvSpPr>
        <p:spPr>
          <a:xfrm>
            <a:off x="793790" y="333184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Char char="•"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Each client creates a unique node.</a:t>
            </a:r>
            <a:endParaRPr b="0" i="0" sz="1750" u="none" cap="none" strike="noStrike"/>
          </a:p>
        </p:txBody>
      </p:sp>
      <p:sp>
        <p:nvSpPr>
          <p:cNvPr id="241" name="Google Shape;241;p33"/>
          <p:cNvSpPr/>
          <p:nvPr/>
        </p:nvSpPr>
        <p:spPr>
          <a:xfrm>
            <a:off x="793790" y="377404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Char char="•"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Smallest sequence ID gets the lock.</a:t>
            </a:r>
            <a:endParaRPr b="0" i="0" sz="1750" u="none" cap="none" strike="noStrike"/>
          </a:p>
        </p:txBody>
      </p:sp>
      <p:sp>
        <p:nvSpPr>
          <p:cNvPr id="242" name="Google Shape;242;p33"/>
          <p:cNvSpPr/>
          <p:nvPr/>
        </p:nvSpPr>
        <p:spPr>
          <a:xfrm>
            <a:off x="793790" y="421624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Node is </a:t>
            </a:r>
            <a:r>
              <a:rPr b="0" i="0" lang="en-US" sz="1750" u="none" cap="none" strike="noStrike">
                <a:solidFill>
                  <a:srgbClr val="373B48"/>
                </a:solidFill>
                <a:latin typeface="Funnel Sans"/>
                <a:ea typeface="Funnel Sans"/>
                <a:cs typeface="Funnel Sans"/>
                <a:sym typeface="Funnel Sans"/>
              </a:rPr>
              <a:t>deleted automatically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 if client crashes.</a:t>
            </a:r>
            <a:endParaRPr b="0" i="0" sz="1750" u="none" cap="none" strike="noStrike"/>
          </a:p>
        </p:txBody>
      </p:sp>
      <p:sp>
        <p:nvSpPr>
          <p:cNvPr id="243" name="Google Shape;243;p33"/>
          <p:cNvSpPr/>
          <p:nvPr/>
        </p:nvSpPr>
        <p:spPr>
          <a:xfrm>
            <a:off x="793790" y="478321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Crash = </a:t>
            </a:r>
            <a:r>
              <a:rPr b="0" i="0" lang="en-US" sz="1750" u="none" cap="none" strike="noStrike">
                <a:solidFill>
                  <a:srgbClr val="373B48"/>
                </a:solidFill>
                <a:latin typeface="Funnel Sans"/>
                <a:ea typeface="Funnel Sans"/>
                <a:cs typeface="Funnel Sans"/>
                <a:sym typeface="Funnel Sans"/>
              </a:rPr>
              <a:t>Auto-Release!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 No more lingering locks!</a:t>
            </a:r>
            <a:endParaRPr b="0" i="0" sz="1750" u="none" cap="none" strike="noStrike"/>
          </a:p>
        </p:txBody>
      </p:sp>
      <p:pic>
        <p:nvPicPr>
          <p:cNvPr descr="preencoded.png" id="244" name="Google Shape;2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2264" y="2815947"/>
            <a:ext cx="4259223" cy="4259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0" name="Google Shape;25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2188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4"/>
          <p:cNvSpPr/>
          <p:nvPr/>
        </p:nvSpPr>
        <p:spPr>
          <a:xfrm>
            <a:off x="762119" y="3320653"/>
            <a:ext cx="5383887" cy="544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3400"/>
              <a:buFont typeface="Mona Sans"/>
              <a:buNone/>
            </a:pPr>
            <a:r>
              <a:rPr b="0" i="0" lang="en-US" sz="340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Choose Your Lock Wisely!</a:t>
            </a:r>
            <a:endParaRPr b="0" i="0" sz="3400" u="none" cap="none" strike="noStrike"/>
          </a:p>
        </p:txBody>
      </p:sp>
      <p:sp>
        <p:nvSpPr>
          <p:cNvPr id="252" name="Google Shape;252;p34"/>
          <p:cNvSpPr/>
          <p:nvPr/>
        </p:nvSpPr>
        <p:spPr>
          <a:xfrm>
            <a:off x="762119" y="4191595"/>
            <a:ext cx="13106162" cy="348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00"/>
              <a:buFont typeface="Funnel Sans"/>
              <a:buNone/>
            </a:pPr>
            <a:r>
              <a:rPr b="0" i="0" lang="en-US" sz="170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Just like choosing the right party outfit, picking the right lock is crucial!</a:t>
            </a:r>
            <a:endParaRPr b="0" i="0" sz="1700" u="none" cap="none" strike="noStrike"/>
          </a:p>
        </p:txBody>
      </p:sp>
      <p:sp>
        <p:nvSpPr>
          <p:cNvPr id="253" name="Google Shape;253;p34"/>
          <p:cNvSpPr/>
          <p:nvPr/>
        </p:nvSpPr>
        <p:spPr>
          <a:xfrm>
            <a:off x="762119" y="4784884"/>
            <a:ext cx="6444258" cy="1315403"/>
          </a:xfrm>
          <a:prstGeom prst="roundRect">
            <a:avLst>
              <a:gd fmla="val 6953" name="adj"/>
            </a:avLst>
          </a:prstGeom>
          <a:solidFill>
            <a:srgbClr val="FFFFFF">
              <a:alpha val="94901"/>
            </a:srgbClr>
          </a:solidFill>
          <a:ln cap="flat" cmpd="sng" w="30475">
            <a:solidFill>
              <a:srgbClr val="C8CA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1010245" y="5033010"/>
            <a:ext cx="2721888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100"/>
              <a:buFont typeface="Mona Sans"/>
              <a:buNone/>
            </a:pPr>
            <a:r>
              <a:rPr b="0" i="0" lang="en-US" sz="21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Single Thread</a:t>
            </a:r>
            <a:endParaRPr b="0" i="0" sz="2100" u="none" cap="none" strike="noStrike"/>
          </a:p>
        </p:txBody>
      </p:sp>
      <p:sp>
        <p:nvSpPr>
          <p:cNvPr id="255" name="Google Shape;255;p34"/>
          <p:cNvSpPr/>
          <p:nvPr/>
        </p:nvSpPr>
        <p:spPr>
          <a:xfrm>
            <a:off x="1010245" y="5503783"/>
            <a:ext cx="5948005" cy="348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00"/>
              <a:buFont typeface="Funnel Sans"/>
              <a:buNone/>
            </a:pPr>
            <a:r>
              <a:rPr b="0" i="0" lang="en-US" sz="170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Works great! ... but doesn't scale for a party this big.</a:t>
            </a:r>
            <a:endParaRPr b="0" i="0" sz="1700" u="none" cap="none" strike="noStrike"/>
          </a:p>
        </p:txBody>
      </p:sp>
      <p:sp>
        <p:nvSpPr>
          <p:cNvPr id="256" name="Google Shape;256;p34"/>
          <p:cNvSpPr/>
          <p:nvPr/>
        </p:nvSpPr>
        <p:spPr>
          <a:xfrm>
            <a:off x="7424023" y="4784884"/>
            <a:ext cx="6444258" cy="1315403"/>
          </a:xfrm>
          <a:prstGeom prst="roundRect">
            <a:avLst>
              <a:gd fmla="val 6953" name="adj"/>
            </a:avLst>
          </a:prstGeom>
          <a:solidFill>
            <a:srgbClr val="FFFFFF">
              <a:alpha val="94901"/>
            </a:srgbClr>
          </a:solidFill>
          <a:ln cap="flat" cmpd="sng" w="30475">
            <a:solidFill>
              <a:srgbClr val="C8CA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/>
          <p:nvPr/>
        </p:nvSpPr>
        <p:spPr>
          <a:xfrm>
            <a:off x="7672149" y="5033010"/>
            <a:ext cx="2721888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100"/>
              <a:buFont typeface="Mona Sans"/>
              <a:buNone/>
            </a:pPr>
            <a:r>
              <a:rPr b="0" i="0" lang="en-US" sz="21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DB Locks</a:t>
            </a:r>
            <a:endParaRPr b="0" i="0" sz="2100" u="none" cap="none" strike="noStrike"/>
          </a:p>
        </p:txBody>
      </p:sp>
      <p:sp>
        <p:nvSpPr>
          <p:cNvPr id="258" name="Google Shape;258;p34"/>
          <p:cNvSpPr/>
          <p:nvPr/>
        </p:nvSpPr>
        <p:spPr>
          <a:xfrm>
            <a:off x="7672149" y="5503783"/>
            <a:ext cx="5948005" cy="348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00"/>
              <a:buFont typeface="Funnel Sans"/>
              <a:buNone/>
            </a:pPr>
            <a:r>
              <a:rPr b="0" i="0" lang="en-US" sz="170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Correct, but too slow for peak vote season.</a:t>
            </a:r>
            <a:endParaRPr b="0" i="0" sz="1700" u="none" cap="none" strike="noStrike"/>
          </a:p>
        </p:txBody>
      </p:sp>
      <p:sp>
        <p:nvSpPr>
          <p:cNvPr id="259" name="Google Shape;259;p34"/>
          <p:cNvSpPr/>
          <p:nvPr/>
        </p:nvSpPr>
        <p:spPr>
          <a:xfrm>
            <a:off x="762119" y="6317933"/>
            <a:ext cx="6444258" cy="1315403"/>
          </a:xfrm>
          <a:prstGeom prst="roundRect">
            <a:avLst>
              <a:gd fmla="val 6953" name="adj"/>
            </a:avLst>
          </a:prstGeom>
          <a:solidFill>
            <a:srgbClr val="FFFFFF">
              <a:alpha val="94901"/>
            </a:srgbClr>
          </a:solidFill>
          <a:ln cap="flat" cmpd="sng" w="30475">
            <a:solidFill>
              <a:srgbClr val="C8CA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1010245" y="6566059"/>
            <a:ext cx="2721888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100"/>
              <a:buFont typeface="Mona Sans"/>
              <a:buNone/>
            </a:pPr>
            <a:r>
              <a:rPr b="0" i="0" lang="en-US" sz="21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Redis Locks</a:t>
            </a:r>
            <a:endParaRPr b="0" i="0" sz="2100" u="none" cap="none" strike="noStrike"/>
          </a:p>
        </p:txBody>
      </p:sp>
      <p:sp>
        <p:nvSpPr>
          <p:cNvPr id="261" name="Google Shape;261;p34"/>
          <p:cNvSpPr/>
          <p:nvPr/>
        </p:nvSpPr>
        <p:spPr>
          <a:xfrm>
            <a:off x="1010245" y="7036832"/>
            <a:ext cx="5948005" cy="348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00"/>
              <a:buFont typeface="Funnel Sans"/>
              <a:buNone/>
            </a:pPr>
            <a:r>
              <a:rPr b="0" i="0" lang="en-US" sz="170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Fast! ... but can lose correctness.</a:t>
            </a:r>
            <a:endParaRPr b="0" i="0" sz="1700" u="none" cap="none" strike="noStrike"/>
          </a:p>
        </p:txBody>
      </p:sp>
      <p:sp>
        <p:nvSpPr>
          <p:cNvPr id="262" name="Google Shape;262;p34"/>
          <p:cNvSpPr/>
          <p:nvPr/>
        </p:nvSpPr>
        <p:spPr>
          <a:xfrm>
            <a:off x="7424023" y="6317933"/>
            <a:ext cx="6444258" cy="1315403"/>
          </a:xfrm>
          <a:prstGeom prst="roundRect">
            <a:avLst>
              <a:gd fmla="val 6953" name="adj"/>
            </a:avLst>
          </a:prstGeom>
          <a:solidFill>
            <a:srgbClr val="FFFFFF">
              <a:alpha val="94901"/>
            </a:srgbClr>
          </a:solidFill>
          <a:ln cap="flat" cmpd="sng" w="30475">
            <a:solidFill>
              <a:srgbClr val="C8CA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4"/>
          <p:cNvSpPr/>
          <p:nvPr/>
        </p:nvSpPr>
        <p:spPr>
          <a:xfrm>
            <a:off x="7672149" y="6566059"/>
            <a:ext cx="2721888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100"/>
              <a:buFont typeface="Mona Sans"/>
              <a:buNone/>
            </a:pPr>
            <a:r>
              <a:rPr b="0" i="0" lang="en-US" sz="21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ZooKeeper/etcd</a:t>
            </a:r>
            <a:endParaRPr b="0" i="0" sz="2100" u="none" cap="none" strike="noStrike"/>
          </a:p>
        </p:txBody>
      </p:sp>
      <p:sp>
        <p:nvSpPr>
          <p:cNvPr id="264" name="Google Shape;264;p34"/>
          <p:cNvSpPr/>
          <p:nvPr/>
        </p:nvSpPr>
        <p:spPr>
          <a:xfrm>
            <a:off x="7672149" y="7036832"/>
            <a:ext cx="5948005" cy="348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00"/>
              <a:buFont typeface="Funnel Sans"/>
              <a:buNone/>
            </a:pPr>
            <a:r>
              <a:rPr b="0" i="0" lang="en-US" sz="170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Bullet-proof (but heavier). The ultimate party bouncer.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/>
          <p:nvPr/>
        </p:nvSpPr>
        <p:spPr>
          <a:xfrm>
            <a:off x="786527" y="621387"/>
            <a:ext cx="10463093" cy="576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3500"/>
              <a:buFont typeface="Mona Sans"/>
              <a:buNone/>
            </a:pPr>
            <a:r>
              <a:rPr b="0" i="0" lang="en-US" sz="350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The Right Lock for Your Election's Importance </a:t>
            </a:r>
            <a:r>
              <a:rPr b="0" i="0" lang="en-US" sz="3500" u="none" cap="none" strike="noStrike">
                <a:solidFill>
                  <a:srgbClr val="000000"/>
                </a:solidFill>
                <a:latin typeface="Mona Sans"/>
                <a:ea typeface="Mona Sans"/>
                <a:cs typeface="Mona Sans"/>
                <a:sym typeface="Mona Sans"/>
              </a:rPr>
              <a:t>🗳️</a:t>
            </a:r>
            <a:endParaRPr b="0" i="0" sz="3500" u="none" cap="none" strike="noStrike"/>
          </a:p>
        </p:txBody>
      </p:sp>
      <p:sp>
        <p:nvSpPr>
          <p:cNvPr id="271" name="Google Shape;271;p35"/>
          <p:cNvSpPr/>
          <p:nvPr/>
        </p:nvSpPr>
        <p:spPr>
          <a:xfrm>
            <a:off x="786527" y="1647825"/>
            <a:ext cx="13057346" cy="359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How important is your distributed election? Choose a lock that matches the gravity of your feline or canine conflict.</a:t>
            </a:r>
            <a:endParaRPr b="0" i="0" sz="1750" u="none" cap="none" strike="noStrike"/>
          </a:p>
        </p:txBody>
      </p:sp>
      <p:pic>
        <p:nvPicPr>
          <p:cNvPr descr="preencoded.png" id="272" name="Google Shape;27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2905" y="2260163"/>
            <a:ext cx="1615797" cy="12949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/>
          <p:nvPr/>
        </p:nvSpPr>
        <p:spPr>
          <a:xfrm>
            <a:off x="3892748" y="2870597"/>
            <a:ext cx="315992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24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450"/>
              <a:buFont typeface="Mona Sans"/>
              <a:buNone/>
            </a:pPr>
            <a:r>
              <a:rPr b="0" i="0" lang="en-US" sz="245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1</a:t>
            </a:r>
            <a:endParaRPr b="0" i="0" sz="2450" u="none" cap="none" strike="noStrike"/>
          </a:p>
        </p:txBody>
      </p:sp>
      <p:sp>
        <p:nvSpPr>
          <p:cNvPr id="274" name="Google Shape;274;p35"/>
          <p:cNvSpPr/>
          <p:nvPr/>
        </p:nvSpPr>
        <p:spPr>
          <a:xfrm>
            <a:off x="5083373" y="2484834"/>
            <a:ext cx="2157413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ZooKeeper/etcd</a:t>
            </a:r>
            <a:endParaRPr b="0" i="0" sz="2200" u="none" cap="none" strike="noStrike"/>
          </a:p>
        </p:txBody>
      </p:sp>
      <p:sp>
        <p:nvSpPr>
          <p:cNvPr id="275" name="Google Shape;275;p35"/>
          <p:cNvSpPr/>
          <p:nvPr/>
        </p:nvSpPr>
        <p:spPr>
          <a:xfrm>
            <a:off x="5083373" y="2970848"/>
            <a:ext cx="2157413" cy="359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Mission Critical</a:t>
            </a:r>
            <a:endParaRPr b="0" i="0" sz="1750" u="none" cap="none" strike="noStrike"/>
          </a:p>
        </p:txBody>
      </p:sp>
      <p:sp>
        <p:nvSpPr>
          <p:cNvPr id="276" name="Google Shape;276;p35"/>
          <p:cNvSpPr/>
          <p:nvPr/>
        </p:nvSpPr>
        <p:spPr>
          <a:xfrm>
            <a:off x="4914781" y="3567827"/>
            <a:ext cx="8873014" cy="15240"/>
          </a:xfrm>
          <a:prstGeom prst="roundRect">
            <a:avLst>
              <a:gd fmla="val 619380" name="adj"/>
            </a:avLst>
          </a:prstGeom>
          <a:solidFill>
            <a:srgbClr val="C8CA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7" name="Google Shape;27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4947" y="3611166"/>
            <a:ext cx="3231594" cy="129492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/>
          <p:nvPr/>
        </p:nvSpPr>
        <p:spPr>
          <a:xfrm>
            <a:off x="3892629" y="4061103"/>
            <a:ext cx="315992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24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450"/>
              <a:buFont typeface="Mona Sans"/>
              <a:buNone/>
            </a:pPr>
            <a:r>
              <a:rPr b="0" i="0" lang="en-US" sz="245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2</a:t>
            </a:r>
            <a:endParaRPr b="0" i="0" sz="2450" u="none" cap="none" strike="noStrike"/>
          </a:p>
        </p:txBody>
      </p:sp>
      <p:sp>
        <p:nvSpPr>
          <p:cNvPr id="279" name="Google Shape;279;p35"/>
          <p:cNvSpPr/>
          <p:nvPr/>
        </p:nvSpPr>
        <p:spPr>
          <a:xfrm>
            <a:off x="5891213" y="3835837"/>
            <a:ext cx="1267658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DB Locks</a:t>
            </a:r>
            <a:endParaRPr b="0" i="0" sz="2200" u="none" cap="none" strike="noStrike"/>
          </a:p>
        </p:txBody>
      </p:sp>
      <p:sp>
        <p:nvSpPr>
          <p:cNvPr id="280" name="Google Shape;280;p35"/>
          <p:cNvSpPr/>
          <p:nvPr/>
        </p:nvSpPr>
        <p:spPr>
          <a:xfrm>
            <a:off x="5891213" y="4321850"/>
            <a:ext cx="1267658" cy="359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Important</a:t>
            </a:r>
            <a:endParaRPr b="0" i="0" sz="1750" u="none" cap="none" strike="noStrike"/>
          </a:p>
        </p:txBody>
      </p:sp>
      <p:sp>
        <p:nvSpPr>
          <p:cNvPr id="281" name="Google Shape;281;p35"/>
          <p:cNvSpPr/>
          <p:nvPr/>
        </p:nvSpPr>
        <p:spPr>
          <a:xfrm>
            <a:off x="5722620" y="4918829"/>
            <a:ext cx="8065175" cy="15240"/>
          </a:xfrm>
          <a:prstGeom prst="roundRect">
            <a:avLst>
              <a:gd fmla="val 619380" name="adj"/>
            </a:avLst>
          </a:prstGeom>
          <a:solidFill>
            <a:srgbClr val="C8CA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2" name="Google Shape;28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6989" y="4962168"/>
            <a:ext cx="4847511" cy="12949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5"/>
          <p:cNvSpPr/>
          <p:nvPr/>
        </p:nvSpPr>
        <p:spPr>
          <a:xfrm>
            <a:off x="3892629" y="5412105"/>
            <a:ext cx="315992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24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450"/>
              <a:buFont typeface="Mona Sans"/>
              <a:buNone/>
            </a:pPr>
            <a:r>
              <a:rPr b="0" i="0" lang="en-US" sz="245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3</a:t>
            </a:r>
            <a:endParaRPr b="0" i="0" sz="2450" u="none" cap="none" strike="noStrike"/>
          </a:p>
        </p:txBody>
      </p:sp>
      <p:sp>
        <p:nvSpPr>
          <p:cNvPr id="284" name="Google Shape;284;p35"/>
          <p:cNvSpPr/>
          <p:nvPr/>
        </p:nvSpPr>
        <p:spPr>
          <a:xfrm>
            <a:off x="6699171" y="5186839"/>
            <a:ext cx="1618417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Redis Locks</a:t>
            </a:r>
            <a:endParaRPr b="0" i="0" sz="2200" u="none" cap="none" strike="noStrike"/>
          </a:p>
        </p:txBody>
      </p:sp>
      <p:sp>
        <p:nvSpPr>
          <p:cNvPr id="285" name="Google Shape;285;p35"/>
          <p:cNvSpPr/>
          <p:nvPr/>
        </p:nvSpPr>
        <p:spPr>
          <a:xfrm>
            <a:off x="6699171" y="5672852"/>
            <a:ext cx="1618417" cy="359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Less Critical</a:t>
            </a:r>
            <a:endParaRPr b="0" i="0" sz="1750" u="none" cap="none" strike="noStrike"/>
          </a:p>
        </p:txBody>
      </p:sp>
      <p:sp>
        <p:nvSpPr>
          <p:cNvPr id="286" name="Google Shape;286;p35"/>
          <p:cNvSpPr/>
          <p:nvPr/>
        </p:nvSpPr>
        <p:spPr>
          <a:xfrm>
            <a:off x="6530578" y="6269831"/>
            <a:ext cx="7257217" cy="15240"/>
          </a:xfrm>
          <a:prstGeom prst="roundRect">
            <a:avLst>
              <a:gd fmla="val 619380" name="adj"/>
            </a:avLst>
          </a:prstGeom>
          <a:solidFill>
            <a:srgbClr val="C8CA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7" name="Google Shape;287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9150" y="6313170"/>
            <a:ext cx="6463308" cy="129492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5"/>
          <p:cNvSpPr/>
          <p:nvPr/>
        </p:nvSpPr>
        <p:spPr>
          <a:xfrm>
            <a:off x="3892748" y="6763107"/>
            <a:ext cx="315992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24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450"/>
              <a:buFont typeface="Mona Sans"/>
              <a:buNone/>
            </a:pPr>
            <a:r>
              <a:rPr b="0" i="0" lang="en-US" sz="245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4</a:t>
            </a:r>
            <a:endParaRPr b="0" i="0" sz="2450" u="none" cap="none" strike="noStrike"/>
          </a:p>
        </p:txBody>
      </p:sp>
      <p:sp>
        <p:nvSpPr>
          <p:cNvPr id="289" name="Google Shape;289;p35"/>
          <p:cNvSpPr/>
          <p:nvPr/>
        </p:nvSpPr>
        <p:spPr>
          <a:xfrm>
            <a:off x="7507129" y="6537841"/>
            <a:ext cx="1864400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Single Thread</a:t>
            </a:r>
            <a:endParaRPr b="0" i="0" sz="2200" u="none" cap="none" strike="noStrike"/>
          </a:p>
        </p:txBody>
      </p:sp>
      <p:sp>
        <p:nvSpPr>
          <p:cNvPr id="290" name="Google Shape;290;p35"/>
          <p:cNvSpPr/>
          <p:nvPr/>
        </p:nvSpPr>
        <p:spPr>
          <a:xfrm>
            <a:off x="7507129" y="7023854"/>
            <a:ext cx="1864400" cy="359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Trivial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/>
          <p:nvPr/>
        </p:nvSpPr>
        <p:spPr>
          <a:xfrm>
            <a:off x="754737" y="592931"/>
            <a:ext cx="4874776" cy="538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3350"/>
              <a:buFont typeface="Mona Sans"/>
              <a:buNone/>
            </a:pPr>
            <a:r>
              <a:rPr b="0" i="0" lang="en-US" sz="33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Thank You! Questions? </a:t>
            </a:r>
            <a:endParaRPr b="0" i="0" sz="3350" u="none" cap="none" strike="noStrike"/>
          </a:p>
        </p:txBody>
      </p:sp>
      <p:pic>
        <p:nvPicPr>
          <p:cNvPr descr="preencoded.png" id="297" name="Google Shape;29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643" y="1563172"/>
            <a:ext cx="5486995" cy="548699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/>
          <p:nvPr/>
        </p:nvSpPr>
        <p:spPr>
          <a:xfrm>
            <a:off x="754737" y="7292697"/>
            <a:ext cx="13120926" cy="344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650"/>
              <a:buFont typeface="Funnel Sans"/>
              <a:buNone/>
            </a:pPr>
            <a:r>
              <a:rPr b="0" i="0" lang="en-US" sz="16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Stay calm and collected, just like a ZooKeeper user!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" name="Google Shape;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1"/>
          <p:cNvSpPr/>
          <p:nvPr/>
        </p:nvSpPr>
        <p:spPr>
          <a:xfrm>
            <a:off x="793790" y="3579495"/>
            <a:ext cx="8325564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3550"/>
              <a:buFont typeface="Mona Sans"/>
              <a:buNone/>
            </a:pPr>
            <a:r>
              <a:rPr b="0" i="0" lang="en-US" sz="35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Once Upon a Time... The Ancient Ways</a:t>
            </a:r>
            <a:endParaRPr b="0" i="0" sz="3550" u="none" cap="none" strike="noStrike"/>
          </a:p>
        </p:txBody>
      </p:sp>
      <p:sp>
        <p:nvSpPr>
          <p:cNvPr id="94" name="Google Shape;94;p21"/>
          <p:cNvSpPr/>
          <p:nvPr/>
        </p:nvSpPr>
        <p:spPr>
          <a:xfrm>
            <a:off x="793790" y="4486632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We have a simple traditional voting system:</a:t>
            </a:r>
            <a:endParaRPr b="0" i="0" sz="1750" u="none" cap="none" strike="noStrike"/>
          </a:p>
        </p:txBody>
      </p:sp>
      <p:sp>
        <p:nvSpPr>
          <p:cNvPr id="95" name="Google Shape;95;p21"/>
          <p:cNvSpPr/>
          <p:nvPr/>
        </p:nvSpPr>
        <p:spPr>
          <a:xfrm>
            <a:off x="793790" y="5444847"/>
            <a:ext cx="4196358" cy="2040493"/>
          </a:xfrm>
          <a:prstGeom prst="roundRect">
            <a:avLst>
              <a:gd fmla="val 7170" name="adj"/>
            </a:avLst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1"/>
          <p:cNvSpPr/>
          <p:nvPr/>
        </p:nvSpPr>
        <p:spPr>
          <a:xfrm>
            <a:off x="793790" y="5414367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37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1"/>
          <p:cNvSpPr/>
          <p:nvPr/>
        </p:nvSpPr>
        <p:spPr>
          <a:xfrm>
            <a:off x="2551688" y="5104686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37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8" name="Google Shape;9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5761" y="5308759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/>
          <p:nvPr/>
        </p:nvSpPr>
        <p:spPr>
          <a:xfrm>
            <a:off x="1051084" y="60118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One Room</a:t>
            </a:r>
            <a:endParaRPr b="0" i="0" sz="2200" u="none" cap="none" strike="noStrike"/>
          </a:p>
        </p:txBody>
      </p:sp>
      <p:sp>
        <p:nvSpPr>
          <p:cNvPr id="100" name="Google Shape;100;p21"/>
          <p:cNvSpPr/>
          <p:nvPr/>
        </p:nvSpPr>
        <p:spPr>
          <a:xfrm>
            <a:off x="1051084" y="6502241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A cozy, private space.</a:t>
            </a:r>
            <a:endParaRPr b="0" i="0" sz="1750" u="none" cap="none" strike="noStrike"/>
          </a:p>
        </p:txBody>
      </p:sp>
      <p:sp>
        <p:nvSpPr>
          <p:cNvPr id="101" name="Google Shape;101;p21"/>
          <p:cNvSpPr/>
          <p:nvPr/>
        </p:nvSpPr>
        <p:spPr>
          <a:xfrm>
            <a:off x="5216962" y="5444847"/>
            <a:ext cx="4196358" cy="2040493"/>
          </a:xfrm>
          <a:prstGeom prst="roundRect">
            <a:avLst>
              <a:gd fmla="val 7170" name="adj"/>
            </a:avLst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1"/>
          <p:cNvSpPr/>
          <p:nvPr/>
        </p:nvSpPr>
        <p:spPr>
          <a:xfrm>
            <a:off x="5216962" y="5414367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37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1"/>
          <p:cNvSpPr/>
          <p:nvPr/>
        </p:nvSpPr>
        <p:spPr>
          <a:xfrm>
            <a:off x="6974860" y="5104686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37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4" name="Google Shape;10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8933" y="5308759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/>
          <p:nvPr/>
        </p:nvSpPr>
        <p:spPr>
          <a:xfrm>
            <a:off x="5474256" y="60118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One Voter</a:t>
            </a:r>
            <a:endParaRPr b="0" i="0" sz="2200" u="none" cap="none" strike="noStrike"/>
          </a:p>
        </p:txBody>
      </p:sp>
      <p:sp>
        <p:nvSpPr>
          <p:cNvPr id="106" name="Google Shape;106;p21"/>
          <p:cNvSpPr/>
          <p:nvPr/>
        </p:nvSpPr>
        <p:spPr>
          <a:xfrm>
            <a:off x="5474256" y="6502241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Peaceful, undisturbed.</a:t>
            </a:r>
            <a:endParaRPr b="0" i="0" sz="1750" u="none" cap="none" strike="noStrike"/>
          </a:p>
        </p:txBody>
      </p:sp>
      <p:sp>
        <p:nvSpPr>
          <p:cNvPr id="107" name="Google Shape;107;p21"/>
          <p:cNvSpPr/>
          <p:nvPr/>
        </p:nvSpPr>
        <p:spPr>
          <a:xfrm>
            <a:off x="9640133" y="5444847"/>
            <a:ext cx="4196358" cy="2040493"/>
          </a:xfrm>
          <a:prstGeom prst="roundRect">
            <a:avLst>
              <a:gd fmla="val 7170" name="adj"/>
            </a:avLst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9640133" y="5414367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37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/>
          <p:nvPr/>
        </p:nvSpPr>
        <p:spPr>
          <a:xfrm>
            <a:off x="11398032" y="5104686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37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0" name="Google Shape;110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02105" y="5308759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/>
          <p:nvPr/>
        </p:nvSpPr>
        <p:spPr>
          <a:xfrm>
            <a:off x="9897427" y="60118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One Lock (the door!)</a:t>
            </a:r>
            <a:endParaRPr b="0" i="0" sz="2200" u="none" cap="none" strike="noStrike"/>
          </a:p>
        </p:txBody>
      </p:sp>
      <p:sp>
        <p:nvSpPr>
          <p:cNvPr id="112" name="Google Shape;112;p21"/>
          <p:cNvSpPr/>
          <p:nvPr/>
        </p:nvSpPr>
        <p:spPr>
          <a:xfrm>
            <a:off x="9897427" y="6502241"/>
            <a:ext cx="368177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Perfect correctness, terrible speed.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/>
          <p:nvPr/>
        </p:nvSpPr>
        <p:spPr>
          <a:xfrm>
            <a:off x="788670" y="619720"/>
            <a:ext cx="5294352" cy="563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3500"/>
              <a:buFont typeface="Mona Sans"/>
              <a:buNone/>
            </a:pPr>
            <a:r>
              <a:rPr b="0" i="0" lang="en-US" sz="350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Version 1: The  Local App</a:t>
            </a:r>
            <a:endParaRPr b="0" i="0" sz="3500" u="none" cap="none" strike="noStrike"/>
          </a:p>
        </p:txBody>
      </p:sp>
      <p:sp>
        <p:nvSpPr>
          <p:cNvPr id="119" name="Google Shape;119;p22"/>
          <p:cNvSpPr/>
          <p:nvPr/>
        </p:nvSpPr>
        <p:spPr>
          <a:xfrm>
            <a:off x="788670" y="1633776"/>
            <a:ext cx="13053060" cy="360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Our first foray into digital democracy:</a:t>
            </a:r>
            <a:endParaRPr b="0" i="0" sz="1750" u="none" cap="none" strike="noStrike"/>
          </a:p>
        </p:txBody>
      </p:sp>
      <p:sp>
        <p:nvSpPr>
          <p:cNvPr id="120" name="Google Shape;120;p22"/>
          <p:cNvSpPr/>
          <p:nvPr/>
        </p:nvSpPr>
        <p:spPr>
          <a:xfrm>
            <a:off x="788670" y="2450544"/>
            <a:ext cx="7611904" cy="360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A </a:t>
            </a:r>
            <a:r>
              <a:rPr b="1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single mobile app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 to pass around.</a:t>
            </a:r>
            <a:endParaRPr b="0" i="0" sz="1750" u="none" cap="none" strike="noStrike"/>
          </a:p>
        </p:txBody>
      </p:sp>
      <p:sp>
        <p:nvSpPr>
          <p:cNvPr id="121" name="Google Shape;121;p22"/>
          <p:cNvSpPr/>
          <p:nvPr/>
        </p:nvSpPr>
        <p:spPr>
          <a:xfrm>
            <a:off x="788670" y="3013829"/>
            <a:ext cx="7611904" cy="360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Voters queued for </a:t>
            </a:r>
            <a:r>
              <a:rPr b="0" i="0" lang="en-US" sz="1750" u="none" cap="none" strike="noStrike">
                <a:solidFill>
                  <a:srgbClr val="373B48"/>
                </a:solidFill>
                <a:latin typeface="Funnel Sans"/>
                <a:ea typeface="Funnel Sans"/>
                <a:cs typeface="Funnel Sans"/>
                <a:sym typeface="Funnel Sans"/>
              </a:rPr>
              <a:t>hours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...</a:t>
            </a:r>
            <a:endParaRPr b="0" i="0" sz="1750" u="none" cap="none" strike="noStrike"/>
          </a:p>
        </p:txBody>
      </p:sp>
      <p:pic>
        <p:nvPicPr>
          <p:cNvPr descr="preencoded.png" id="122" name="Google Shape;12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8024" y="2501265"/>
            <a:ext cx="4891326" cy="489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/>
          <p:nvPr/>
        </p:nvSpPr>
        <p:spPr>
          <a:xfrm>
            <a:off x="644247" y="506373"/>
            <a:ext cx="8229005" cy="460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2850"/>
              <a:buFont typeface="Mona Sans"/>
              <a:buNone/>
            </a:pPr>
            <a:r>
              <a:rPr b="0" i="0" lang="en-US" sz="28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Version 2: The Shiny Web App + One Big Server</a:t>
            </a:r>
            <a:endParaRPr b="0" i="0" sz="2850" u="none" cap="none" strike="noStrike"/>
          </a:p>
        </p:txBody>
      </p:sp>
      <p:sp>
        <p:nvSpPr>
          <p:cNvPr id="129" name="Google Shape;129;p23"/>
          <p:cNvSpPr/>
          <p:nvPr/>
        </p:nvSpPr>
        <p:spPr>
          <a:xfrm>
            <a:off x="644247" y="1334691"/>
            <a:ext cx="13341906" cy="302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400"/>
              <a:buFont typeface="Funnel Sans"/>
              <a:buNone/>
            </a:pPr>
            <a:r>
              <a:rPr b="0" i="0" lang="en-US" sz="140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Everyone votes from their phone! So modern, so convenient!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Funnel Sans"/>
                <a:ea typeface="Funnel Sans"/>
                <a:cs typeface="Funnel Sans"/>
                <a:sym typeface="Funnel Sans"/>
              </a:rPr>
              <a:t>✨</a:t>
            </a:r>
            <a:endParaRPr b="0" i="0" sz="1400" u="none" cap="none" strike="noStrike"/>
          </a:p>
        </p:txBody>
      </p:sp>
      <p:pic>
        <p:nvPicPr>
          <p:cNvPr descr="preencoded.png" id="130" name="Google Shape;13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5279" y="1963698"/>
            <a:ext cx="3230523" cy="22089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1" name="Google Shape;13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2963" y="1963698"/>
            <a:ext cx="2982039" cy="220896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644247" y="4499610"/>
            <a:ext cx="13341906" cy="294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400"/>
              <a:buFont typeface="Funnel Sans"/>
              <a:buNone/>
            </a:pPr>
            <a:r>
              <a:rPr b="0" i="0" lang="en-US" sz="140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But then... the </a:t>
            </a:r>
            <a:r>
              <a:rPr b="0" i="0" lang="en-US" sz="1400" u="none" cap="none" strike="noStrike">
                <a:solidFill>
                  <a:srgbClr val="373B48"/>
                </a:solidFill>
                <a:latin typeface="Funnel Sans"/>
                <a:ea typeface="Funnel Sans"/>
                <a:cs typeface="Funnel Sans"/>
                <a:sym typeface="Funnel Sans"/>
              </a:rPr>
              <a:t>race condition</a:t>
            </a:r>
            <a:r>
              <a:rPr b="0" i="0" lang="en-US" sz="140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 reared its ugly head.</a:t>
            </a:r>
            <a:endParaRPr b="0" i="0" sz="1400" u="none" cap="none" strike="noStrike"/>
          </a:p>
        </p:txBody>
      </p:sp>
      <p:sp>
        <p:nvSpPr>
          <p:cNvPr id="133" name="Google Shape;133;p23"/>
          <p:cNvSpPr/>
          <p:nvPr/>
        </p:nvSpPr>
        <p:spPr>
          <a:xfrm>
            <a:off x="920353" y="5208151"/>
            <a:ext cx="13065800" cy="294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400"/>
              <a:buFont typeface="Funnel Sans"/>
              <a:buNone/>
            </a:pPr>
            <a:r>
              <a:rPr b="1" i="0" lang="en-US" sz="140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Read vote count (5)</a:t>
            </a:r>
            <a:endParaRPr b="0" i="0" sz="1400" u="none" cap="none" strike="noStrike"/>
          </a:p>
        </p:txBody>
      </p:sp>
      <p:sp>
        <p:nvSpPr>
          <p:cNvPr id="134" name="Google Shape;134;p23"/>
          <p:cNvSpPr/>
          <p:nvPr/>
        </p:nvSpPr>
        <p:spPr>
          <a:xfrm>
            <a:off x="920353" y="5709642"/>
            <a:ext cx="13065800" cy="294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400"/>
              <a:buFont typeface="Funnel Sans"/>
              <a:buNone/>
            </a:pPr>
            <a:r>
              <a:rPr b="1" i="0" lang="en-US" sz="140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Read vote count (5)</a:t>
            </a:r>
            <a:endParaRPr b="0" i="0" sz="1400" u="none" cap="none" strike="noStrike"/>
          </a:p>
        </p:txBody>
      </p:sp>
      <p:sp>
        <p:nvSpPr>
          <p:cNvPr id="135" name="Google Shape;135;p23"/>
          <p:cNvSpPr/>
          <p:nvPr/>
        </p:nvSpPr>
        <p:spPr>
          <a:xfrm>
            <a:off x="920353" y="6211133"/>
            <a:ext cx="13065800" cy="294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400"/>
              <a:buFont typeface="Funnel Sans"/>
              <a:buNone/>
            </a:pPr>
            <a:r>
              <a:rPr b="1" i="0" lang="en-US" sz="140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Write new count (6)</a:t>
            </a:r>
            <a:endParaRPr b="0" i="0" sz="1400" u="none" cap="none" strike="noStrike"/>
          </a:p>
        </p:txBody>
      </p:sp>
      <p:sp>
        <p:nvSpPr>
          <p:cNvPr id="136" name="Google Shape;136;p23"/>
          <p:cNvSpPr/>
          <p:nvPr/>
        </p:nvSpPr>
        <p:spPr>
          <a:xfrm>
            <a:off x="920353" y="6712625"/>
            <a:ext cx="13065800" cy="294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400"/>
              <a:buFont typeface="Funnel Sans"/>
              <a:buNone/>
            </a:pPr>
            <a:r>
              <a:rPr b="1" i="0" lang="en-US" sz="140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Write new count (6)</a:t>
            </a:r>
            <a:endParaRPr b="0" i="0" sz="1400" u="none" cap="none" strike="noStrike"/>
          </a:p>
        </p:txBody>
      </p:sp>
      <p:sp>
        <p:nvSpPr>
          <p:cNvPr id="137" name="Google Shape;137;p23"/>
          <p:cNvSpPr/>
          <p:nvPr/>
        </p:nvSpPr>
        <p:spPr>
          <a:xfrm>
            <a:off x="920353" y="7214116"/>
            <a:ext cx="13065800" cy="302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1400"/>
              <a:buFont typeface="Funnel Sans"/>
              <a:buNone/>
            </a:pPr>
            <a:r>
              <a:rPr b="0" i="0" lang="en-US" sz="1400" u="none" cap="none" strike="noStrike">
                <a:solidFill>
                  <a:srgbClr val="373B48"/>
                </a:solidFill>
                <a:latin typeface="Funnel Sans"/>
                <a:ea typeface="Funnel Sans"/>
                <a:cs typeface="Funnel Sans"/>
                <a:sym typeface="Funnel Sans"/>
              </a:rPr>
              <a:t>One vote vanished!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Funnel Sans"/>
                <a:ea typeface="Funnel Sans"/>
                <a:cs typeface="Funnel Sans"/>
                <a:sym typeface="Funnel Sans"/>
              </a:rPr>
              <a:t>👻</a:t>
            </a:r>
            <a:endParaRPr b="0" i="0" sz="1400" u="none" cap="none" strike="noStrike"/>
          </a:p>
        </p:txBody>
      </p:sp>
      <p:sp>
        <p:nvSpPr>
          <p:cNvPr id="138" name="Google Shape;138;p23"/>
          <p:cNvSpPr/>
          <p:nvPr/>
        </p:nvSpPr>
        <p:spPr>
          <a:xfrm>
            <a:off x="644247" y="5001101"/>
            <a:ext cx="22860" cy="2722126"/>
          </a:xfrm>
          <a:prstGeom prst="rect">
            <a:avLst/>
          </a:prstGeom>
          <a:solidFill>
            <a:srgbClr val="37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/>
          <p:nvPr/>
        </p:nvSpPr>
        <p:spPr>
          <a:xfrm>
            <a:off x="676513" y="531495"/>
            <a:ext cx="7557611" cy="483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3000"/>
              <a:buFont typeface="Mona Sans"/>
              <a:buNone/>
            </a:pPr>
            <a:r>
              <a:rPr b="0" i="0" lang="en-US" sz="300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Version 3: Horizontal Scaling + Database</a:t>
            </a:r>
            <a:endParaRPr b="0" i="0" sz="3000" u="none" cap="none" strike="noStrike"/>
          </a:p>
        </p:txBody>
      </p:sp>
      <p:sp>
        <p:nvSpPr>
          <p:cNvPr id="145" name="Google Shape;145;p24"/>
          <p:cNvSpPr/>
          <p:nvPr/>
        </p:nvSpPr>
        <p:spPr>
          <a:xfrm>
            <a:off x="676513" y="1401247"/>
            <a:ext cx="13277374" cy="309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500"/>
              <a:buFont typeface="Funnel Sans"/>
              <a:buNone/>
            </a:pPr>
            <a:r>
              <a:rPr b="0" i="0" lang="en-US" sz="150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More servers, more power! We scaled up to:</a:t>
            </a:r>
            <a:endParaRPr b="0" i="0" sz="1500" u="none" cap="none" strike="noStrike"/>
          </a:p>
        </p:txBody>
      </p:sp>
      <p:pic>
        <p:nvPicPr>
          <p:cNvPr descr="preencoded.png" id="146" name="Google Shape;14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8154" y="1927979"/>
            <a:ext cx="7973973" cy="4192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/>
          <p:nvPr/>
        </p:nvSpPr>
        <p:spPr>
          <a:xfrm>
            <a:off x="676513" y="6337697"/>
            <a:ext cx="13277374" cy="309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500"/>
              <a:buFont typeface="Funnel Sans"/>
              <a:buNone/>
            </a:pPr>
            <a:r>
              <a:rPr b="0" i="0" lang="en-US" sz="150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But a new nightmare emerged:</a:t>
            </a:r>
            <a:r>
              <a:rPr b="1" i="0" lang="en-US" sz="150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 </a:t>
            </a:r>
            <a:r>
              <a:rPr b="1" i="0" lang="en-US" sz="1500" u="none" cap="none" strike="noStrike">
                <a:solidFill>
                  <a:srgbClr val="373B48"/>
                </a:solidFill>
                <a:latin typeface="Funnel Sans"/>
                <a:ea typeface="Funnel Sans"/>
                <a:cs typeface="Funnel Sans"/>
                <a:sym typeface="Funnel Sans"/>
              </a:rPr>
              <a:t>two different servers updating the same row at once!</a:t>
            </a:r>
            <a:endParaRPr b="0" i="0" sz="1500" u="none" cap="none" strike="noStrike"/>
          </a:p>
        </p:txBody>
      </p:sp>
      <p:sp>
        <p:nvSpPr>
          <p:cNvPr id="148" name="Google Shape;148;p24"/>
          <p:cNvSpPr/>
          <p:nvPr/>
        </p:nvSpPr>
        <p:spPr>
          <a:xfrm>
            <a:off x="676513" y="6864429"/>
            <a:ext cx="13277374" cy="309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t/>
            </a:r>
            <a:endParaRPr b="0" i="0" sz="1500" u="none" cap="none" strike="noStrike"/>
          </a:p>
        </p:txBody>
      </p:sp>
      <p:sp>
        <p:nvSpPr>
          <p:cNvPr id="149" name="Google Shape;149;p24"/>
          <p:cNvSpPr/>
          <p:nvPr/>
        </p:nvSpPr>
        <p:spPr>
          <a:xfrm>
            <a:off x="676513" y="7391162"/>
            <a:ext cx="13277374" cy="309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t/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>
            <a:off x="785813" y="617458"/>
            <a:ext cx="4881920" cy="561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3500"/>
              <a:buFont typeface="Mona Sans"/>
              <a:buNone/>
            </a:pPr>
            <a:r>
              <a:rPr b="0" i="0" lang="en-US" sz="350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Redis Distributed Lock</a:t>
            </a:r>
            <a:endParaRPr b="0" i="0" sz="3500" u="none" cap="none" strike="noStrike"/>
          </a:p>
        </p:txBody>
      </p:sp>
      <p:pic>
        <p:nvPicPr>
          <p:cNvPr descr="preencoded.png" id="156" name="Google Shape;1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4903" y="1627822"/>
            <a:ext cx="8560594" cy="537483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/>
          <p:nvPr/>
        </p:nvSpPr>
        <p:spPr>
          <a:xfrm>
            <a:off x="785813" y="7255193"/>
            <a:ext cx="13058775" cy="359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373B48"/>
                </a:solidFill>
                <a:latin typeface="Funnel Sans"/>
                <a:ea typeface="Funnel Sans"/>
                <a:cs typeface="Funnel Sans"/>
                <a:sym typeface="Funnel Sans"/>
              </a:rPr>
              <a:t>When vote, create a lock key =&gt; Remove when done/fail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/>
          <p:nvPr/>
        </p:nvSpPr>
        <p:spPr>
          <a:xfrm>
            <a:off x="793790" y="1988582"/>
            <a:ext cx="6244709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4450"/>
              <a:buFont typeface="Mona Sans"/>
              <a:buNone/>
            </a:pPr>
            <a:r>
              <a:rPr b="0" i="0" lang="en-US" sz="44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Problem 1: Server down</a:t>
            </a:r>
            <a:endParaRPr b="0" i="0" sz="4450" u="none" cap="none" strike="noStrike"/>
          </a:p>
        </p:txBody>
      </p:sp>
      <p:sp>
        <p:nvSpPr>
          <p:cNvPr id="164" name="Google Shape;164;p26"/>
          <p:cNvSpPr/>
          <p:nvPr/>
        </p:nvSpPr>
        <p:spPr>
          <a:xfrm>
            <a:off x="793790" y="363295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Server down =&gt; Lock forever</a:t>
            </a:r>
            <a:endParaRPr b="0" i="0" sz="1750" u="none" cap="none" strike="noStrike"/>
          </a:p>
        </p:txBody>
      </p:sp>
      <p:sp>
        <p:nvSpPr>
          <p:cNvPr id="165" name="Google Shape;165;p26"/>
          <p:cNvSpPr/>
          <p:nvPr/>
        </p:nvSpPr>
        <p:spPr>
          <a:xfrm>
            <a:off x="793790" y="419993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=&gt; Solution: set TTL … but how long?</a:t>
            </a:r>
            <a:endParaRPr b="0" i="0" sz="1750" u="none" cap="none" strike="noStrike"/>
          </a:p>
        </p:txBody>
      </p:sp>
      <p:sp>
        <p:nvSpPr>
          <p:cNvPr id="166" name="Google Shape;166;p26"/>
          <p:cNvSpPr/>
          <p:nvPr/>
        </p:nvSpPr>
        <p:spPr>
          <a:xfrm>
            <a:off x="793790" y="476690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67" name="Google Shape;167;p26"/>
          <p:cNvSpPr/>
          <p:nvPr/>
        </p:nvSpPr>
        <p:spPr>
          <a:xfrm>
            <a:off x="793790" y="533388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68" name="Google Shape;168;p26"/>
          <p:cNvSpPr/>
          <p:nvPr/>
        </p:nvSpPr>
        <p:spPr>
          <a:xfrm>
            <a:off x="793790" y="590085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 </a:t>
            </a:r>
            <a:endParaRPr b="0" i="0" sz="1750" u="none" cap="none" strike="noStrike"/>
          </a:p>
        </p:txBody>
      </p:sp>
      <p:pic>
        <p:nvPicPr>
          <p:cNvPr descr="preencoded.png" id="169" name="Google Shape;1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9240" y="2182058"/>
            <a:ext cx="3125153" cy="3865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>
            <a:off x="793790" y="2822019"/>
            <a:ext cx="700218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4450"/>
              <a:buFont typeface="Mona Sans"/>
              <a:buNone/>
            </a:pPr>
            <a:r>
              <a:rPr b="0" i="0" lang="en-US" sz="44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Problem 2: Process pause</a:t>
            </a:r>
            <a:endParaRPr b="0" i="0" sz="4450" u="none" cap="none" strike="noStrike"/>
          </a:p>
        </p:txBody>
      </p:sp>
      <p:sp>
        <p:nvSpPr>
          <p:cNvPr id="176" name="Google Shape;176;p27"/>
          <p:cNvSpPr/>
          <p:nvPr/>
        </p:nvSpPr>
        <p:spPr>
          <a:xfrm>
            <a:off x="793790" y="398442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Char char="•"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GC run =&gt; Process pause</a:t>
            </a:r>
            <a:endParaRPr b="0" i="0" sz="1750" u="none" cap="none" strike="noStrike"/>
          </a:p>
        </p:txBody>
      </p:sp>
      <p:sp>
        <p:nvSpPr>
          <p:cNvPr id="177" name="Google Shape;177;p27"/>
          <p:cNvSpPr/>
          <p:nvPr/>
        </p:nvSpPr>
        <p:spPr>
          <a:xfrm>
            <a:off x="793790" y="442662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Char char="•"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Delete another client's lock</a:t>
            </a:r>
            <a:endParaRPr b="0" i="0" sz="1750" u="none" cap="none" strike="noStrike"/>
          </a:p>
        </p:txBody>
      </p:sp>
      <p:sp>
        <p:nvSpPr>
          <p:cNvPr id="178" name="Google Shape;178;p27"/>
          <p:cNvSpPr/>
          <p:nvPr/>
        </p:nvSpPr>
        <p:spPr>
          <a:xfrm>
            <a:off x="793790" y="504467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=&gt; Solution: Set random UUID as value to identify.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4" name="Google Shape;18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979301"/>
            <a:ext cx="6244709" cy="2270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/>
          <p:nvPr/>
        </p:nvSpPr>
        <p:spPr>
          <a:xfrm>
            <a:off x="7599521" y="2294692"/>
            <a:ext cx="5670590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4450"/>
              <a:buFont typeface="Mona Sans"/>
              <a:buNone/>
            </a:pPr>
            <a:r>
              <a:rPr b="0" i="0" lang="en-US" sz="44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Problem 2: Process pause</a:t>
            </a:r>
            <a:endParaRPr b="0" i="0" sz="4450" u="none" cap="none" strike="noStrike"/>
          </a:p>
        </p:txBody>
      </p:sp>
      <p:sp>
        <p:nvSpPr>
          <p:cNvPr id="186" name="Google Shape;186;p28"/>
          <p:cNvSpPr/>
          <p:nvPr/>
        </p:nvSpPr>
        <p:spPr>
          <a:xfrm>
            <a:off x="7939683" y="3967401"/>
            <a:ext cx="590454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Char char="•"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GC run =&gt; Process pause</a:t>
            </a:r>
            <a:endParaRPr b="0" i="0" sz="1750" u="none" cap="none" strike="noStrike"/>
          </a:p>
        </p:txBody>
      </p:sp>
      <p:sp>
        <p:nvSpPr>
          <p:cNvPr id="187" name="Google Shape;187;p28"/>
          <p:cNvSpPr/>
          <p:nvPr/>
        </p:nvSpPr>
        <p:spPr>
          <a:xfrm>
            <a:off x="7939683" y="4534376"/>
            <a:ext cx="590454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=&gt; Solution: </a:t>
            </a:r>
            <a:endParaRPr b="0" i="0" sz="1750" u="none" cap="none" strike="noStrike"/>
          </a:p>
        </p:txBody>
      </p:sp>
      <p:sp>
        <p:nvSpPr>
          <p:cNvPr id="188" name="Google Shape;188;p28"/>
          <p:cNvSpPr/>
          <p:nvPr/>
        </p:nvSpPr>
        <p:spPr>
          <a:xfrm>
            <a:off x="7939683" y="5033650"/>
            <a:ext cx="5904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Char char="•"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Fencing token</a:t>
            </a:r>
            <a:endParaRPr b="0" i="0" sz="1750" u="none" cap="none" strike="noStrike"/>
          </a:p>
        </p:txBody>
      </p:sp>
      <p:sp>
        <p:nvSpPr>
          <p:cNvPr id="189" name="Google Shape;189;p28"/>
          <p:cNvSpPr/>
          <p:nvPr/>
        </p:nvSpPr>
        <p:spPr>
          <a:xfrm>
            <a:off x="7599521" y="3967401"/>
            <a:ext cx="30480" cy="1939052"/>
          </a:xfrm>
          <a:prstGeom prst="rect">
            <a:avLst/>
          </a:prstGeom>
          <a:solidFill>
            <a:srgbClr val="37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